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3"/>
  </p:notesMasterIdLst>
  <p:sldIdLst>
    <p:sldId id="318" r:id="rId6"/>
    <p:sldId id="369" r:id="rId7"/>
    <p:sldId id="371" r:id="rId8"/>
    <p:sldId id="412" r:id="rId9"/>
    <p:sldId id="434" r:id="rId10"/>
    <p:sldId id="367" r:id="rId11"/>
    <p:sldId id="433" r:id="rId12"/>
    <p:sldId id="415" r:id="rId13"/>
    <p:sldId id="421" r:id="rId14"/>
    <p:sldId id="423" r:id="rId15"/>
    <p:sldId id="422" r:id="rId16"/>
    <p:sldId id="435" r:id="rId17"/>
    <p:sldId id="416" r:id="rId18"/>
    <p:sldId id="436" r:id="rId19"/>
    <p:sldId id="437" r:id="rId20"/>
    <p:sldId id="417" r:id="rId21"/>
    <p:sldId id="418" r:id="rId22"/>
    <p:sldId id="419" r:id="rId23"/>
    <p:sldId id="430" r:id="rId24"/>
    <p:sldId id="420" r:id="rId25"/>
    <p:sldId id="431" r:id="rId26"/>
    <p:sldId id="425" r:id="rId27"/>
    <p:sldId id="426" r:id="rId28"/>
    <p:sldId id="427" r:id="rId29"/>
    <p:sldId id="428" r:id="rId30"/>
    <p:sldId id="429" r:id="rId31"/>
    <p:sldId id="4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75" autoAdjust="0"/>
    <p:restoredTop sz="96005"/>
  </p:normalViewPr>
  <p:slideViewPr>
    <p:cSldViewPr snapToGrid="0" snapToObjects="1">
      <p:cViewPr varScale="1">
        <p:scale>
          <a:sx n="78" d="100"/>
          <a:sy n="78" d="100"/>
        </p:scale>
        <p:origin x="8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3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88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00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67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1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18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1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47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1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5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07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67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6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7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0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3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7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7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4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7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C2C40-CB1C-4820-9151-EC51EC2E7E0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7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7BF0-799F-E57B-CD48-ACBE85C5A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4D991-B1A7-20F3-BEBC-26295CD77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66D67-F81C-4FA7-9B5B-A6C26949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D6B7E-0F2D-B033-D6D9-525B6CEC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C20A6-715E-E3CA-96BB-DDD97EC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DE34-0F5A-2086-CE75-BAC9FDAC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07BE-4CA8-1506-1F5E-82FA9BCE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C7C7-7796-E7B0-D66A-343216D5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07FEF-2A24-7A20-CC78-CDCB3FC4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B2C6-BBF3-3770-F44D-48711E5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493-A808-59EE-F55B-E7ADDD0B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90CB-DE9A-C055-0144-97802925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A724-89C3-C5CF-0924-BA92681B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55085-BB98-624B-CC4E-A287CB70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B78F-D3B8-9340-3C29-CA225EC4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5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E92B-EA2E-AB8B-1C2A-6101B523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2C78-9C5D-83BD-54DD-72322143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60732-6796-DFDE-A470-12B9CCB14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15073-FFF9-024A-E487-D9305D02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6648C-8042-AD77-4D8F-D81A467B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5E76A-D274-8B79-61BF-CD4C5727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D0EE-B072-0E49-AFDC-92040E95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0B962-194F-A41F-4B83-EB0C05FB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29B7-8840-D08F-A2A2-19B3BD08F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1697E-5D68-3062-6026-DBF268A9E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0AC7A-6712-4884-2630-C8F04A624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1663C-A0D0-7E5F-0102-35A8F069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8C272-B840-B250-8686-28104523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78ECA-ECE8-1797-3837-8E3AAF2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B79-FE72-D119-CF48-4DECA3AA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3DF8C-C2F2-9637-B337-221C5B15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07D1E-7AAD-A268-6582-D65D7DDD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C2C7B-5E3F-21AD-11E3-17D49043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2B9FA-BF4D-DFC7-8624-FFACEC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FEFC0-D599-136F-FA6A-89A3398C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BD626-E384-F18D-BE92-0869ACB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127A-71C1-FF8A-68B6-B73FA4CF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36A7-0F2B-3F95-B8E1-16710A51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78170-B4B1-A54D-7A26-E7349F752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022AA-EA21-18AD-8EF7-AE661014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A43C5-090D-62FA-44C2-DFF28DD6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E0DA-FAAA-6F8B-8CB6-6CAF1FDD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78" y="430609"/>
            <a:ext cx="8346093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2618-3D55-FCA3-460B-C13019E0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5D5FC-B2EE-421A-125E-538AAFD83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447C3-4CCA-1139-9339-DCD593742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DBEB0-B862-9D5C-4EA6-0C0605A2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33977-7AEC-83FE-E90D-7B0DB3C7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D4B38-463A-111B-C776-D5AC60E8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F624-76D9-1DDA-E4B9-D3AA07D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56B85-D665-0759-CCE0-43276A129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5A9F0-5F9E-79D5-AA68-238337C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C43A-89E0-B4BE-3BF3-1B15D086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0774-FFD2-C492-BEE8-A4DC7AC3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F781A-5F9C-AAA8-3466-0E90CF853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B3A0D-114A-C8BA-72CD-E58DE1CD4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7A4-828C-62D2-6BE7-07444206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2686-E55A-77E3-B3F0-DB069A20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32C5E-194A-E608-C53A-5D2C37FB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492B4F-1637-0E93-E000-0BF903E393D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8936" y="6243407"/>
            <a:ext cx="738766" cy="5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61CA3-A0F9-8FDC-E1F0-6D14C2B7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5B0EE-9B3A-DE76-0ACF-6FCD637B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317E-9267-24B8-2BEA-38923B7A6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E4259-8580-2F4D-A4A4-4B3F5E5F547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348D-FB10-1574-7D55-8E2B559FE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5C9D-8D42-DD61-48D3-4AF031A71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667E5-94BC-4E42-ABED-3BDB7CE3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4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foam.com/documentation/user-gui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foam.org/search/programming+guide/" TargetMode="External"/><Relationship Id="rId4" Type="http://schemas.openxmlformats.org/officeDocument/2006/relationships/hyperlink" Target="https://www.openfoam.com/documentation/over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03" y="2376206"/>
            <a:ext cx="7890425" cy="2130561"/>
          </a:xfrm>
        </p:spPr>
        <p:txBody>
          <a:bodyPr anchor="b">
            <a:normAutofit/>
          </a:bodyPr>
          <a:lstStyle/>
          <a:p>
            <a:pPr algn="l"/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Convection Diffusion Code in </a:t>
            </a:r>
            <a:r>
              <a:rPr lang="en-US" sz="6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endParaRPr lang="en-US" sz="6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 descr="circles connected by line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7253582" y="382381"/>
            <a:ext cx="4046706" cy="4853637"/>
            <a:chOff x="6867728" y="1031132"/>
            <a:chExt cx="4046706" cy="4853637"/>
          </a:xfrm>
        </p:grpSpPr>
        <p:cxnSp>
          <p:nvCxnSpPr>
            <p:cNvPr id="8" name="Straight Connector 7" descr="straight line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 descr="straight line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 descr="oval shape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 descr="oval shape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EEB60046-7AC0-4C4A-9CA7-4DE66AF0F9E2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DC6AFA79-D8E3-E745-9969-5BF09667F3B4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50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Mesh Configuration with </a:t>
            </a:r>
            <a:r>
              <a:rPr lang="en-US" sz="4000" b="1" dirty="0" err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blockMeshDict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Boundary: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boundary patches of the mesh, which correspond to the physical boundaries of the simulation.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boundary is given a name, type, and lists of the faces that belong 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146BF-1BEB-DBE5-56C0-F5480335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79" y="3003496"/>
            <a:ext cx="2751058" cy="333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3BC2B-858F-C468-4D6A-F089C2448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42" y="3003496"/>
            <a:ext cx="2758679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Creating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blockMesh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6EEBDD-7085-AD86-CB41-88147976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2" y="1883622"/>
            <a:ext cx="4728182" cy="4153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6B3513-14A2-59CA-9B6B-EF1D280D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371" y="1204327"/>
            <a:ext cx="3176461" cy="3223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55996-077D-1522-6FA6-933BC380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973" y="3513437"/>
            <a:ext cx="3432079" cy="28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checkMesh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C143F-2C02-4B8E-334D-8326587D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10" y="1639317"/>
            <a:ext cx="3520745" cy="4877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5E562-68FF-DD27-91D3-F2DE313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874" y="1639317"/>
            <a:ext cx="5588416" cy="4595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0B4DF9-B0CC-5060-0D0E-76C606F33C2B}"/>
              </a:ext>
            </a:extLst>
          </p:cNvPr>
          <p:cNvSpPr/>
          <p:nvPr/>
        </p:nvSpPr>
        <p:spPr>
          <a:xfrm>
            <a:off x="1641987" y="1927123"/>
            <a:ext cx="2566219" cy="707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D97BB0-D505-D59F-CCF5-0A73B4F89ADA}"/>
              </a:ext>
            </a:extLst>
          </p:cNvPr>
          <p:cNvCxnSpPr>
            <a:cxnSpLocks/>
          </p:cNvCxnSpPr>
          <p:nvPr/>
        </p:nvCxnSpPr>
        <p:spPr>
          <a:xfrm flipV="1">
            <a:off x="3057832" y="1588569"/>
            <a:ext cx="0" cy="338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A0BB26-06FD-D1AB-3A46-AECC07D82C0A}"/>
              </a:ext>
            </a:extLst>
          </p:cNvPr>
          <p:cNvSpPr txBox="1"/>
          <p:nvPr/>
        </p:nvSpPr>
        <p:spPr>
          <a:xfrm>
            <a:off x="2171305" y="1177771"/>
            <a:ext cx="2421983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Ideal for structured grids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1A5F6-3F6F-4770-5ED0-43E3582E96A4}"/>
              </a:ext>
            </a:extLst>
          </p:cNvPr>
          <p:cNvSpPr/>
          <p:nvPr/>
        </p:nvSpPr>
        <p:spPr>
          <a:xfrm>
            <a:off x="1641987" y="5416489"/>
            <a:ext cx="2782125" cy="107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CBB846-EA10-24D6-5EFB-AC6F343DF144}"/>
              </a:ext>
            </a:extLst>
          </p:cNvPr>
          <p:cNvCxnSpPr>
            <a:cxnSpLocks/>
          </p:cNvCxnSpPr>
          <p:nvPr/>
        </p:nvCxnSpPr>
        <p:spPr>
          <a:xfrm flipV="1">
            <a:off x="4431055" y="1371064"/>
            <a:ext cx="731677" cy="4459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0998C9-5B75-F795-5D94-ABB5959193E9}"/>
              </a:ext>
            </a:extLst>
          </p:cNvPr>
          <p:cNvSpPr txBox="1"/>
          <p:nvPr/>
        </p:nvSpPr>
        <p:spPr>
          <a:xfrm>
            <a:off x="5173412" y="377564"/>
            <a:ext cx="5387281" cy="10156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boundary definition is correct, and checks for cell-to-face addressing, point usage, and face vertices all passed without issues. The mesh contains 1 continuous region with no disconnected parts.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A4F9D-0794-427C-310D-D8C815E00024}"/>
              </a:ext>
            </a:extLst>
          </p:cNvPr>
          <p:cNvSpPr/>
          <p:nvPr/>
        </p:nvSpPr>
        <p:spPr>
          <a:xfrm>
            <a:off x="5486400" y="4328938"/>
            <a:ext cx="4129548" cy="764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302E0A-4922-5B62-5E9A-0D1908DE3BAA}"/>
              </a:ext>
            </a:extLst>
          </p:cNvPr>
          <p:cNvCxnSpPr>
            <a:cxnSpLocks/>
          </p:cNvCxnSpPr>
          <p:nvPr/>
        </p:nvCxnSpPr>
        <p:spPr>
          <a:xfrm flipV="1">
            <a:off x="7569257" y="3644832"/>
            <a:ext cx="1338367" cy="653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8E6570-5731-DF55-A79F-7370C988A3FF}"/>
              </a:ext>
            </a:extLst>
          </p:cNvPr>
          <p:cNvSpPr txBox="1"/>
          <p:nvPr/>
        </p:nvSpPr>
        <p:spPr>
          <a:xfrm>
            <a:off x="9022766" y="2928686"/>
            <a:ext cx="2920135" cy="17081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mesh spans a bounding box from (0 0 0) to (1 1 1) with a maximum aspect ratio of 1, indicating no distortion. Face areas and cell volumes are uniform, with values of 0.0001 and 1e-06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10AA6F-31AA-D701-2061-1D727E554CE8}"/>
              </a:ext>
            </a:extLst>
          </p:cNvPr>
          <p:cNvSpPr/>
          <p:nvPr/>
        </p:nvSpPr>
        <p:spPr>
          <a:xfrm>
            <a:off x="5464683" y="5277151"/>
            <a:ext cx="4129548" cy="671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20FC66-83F4-D3AD-2098-E6898B04E388}"/>
              </a:ext>
            </a:extLst>
          </p:cNvPr>
          <p:cNvCxnSpPr>
            <a:cxnSpLocks/>
          </p:cNvCxnSpPr>
          <p:nvPr/>
        </p:nvCxnSpPr>
        <p:spPr>
          <a:xfrm>
            <a:off x="7551174" y="5955285"/>
            <a:ext cx="0" cy="217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608F14-099E-1D0D-CCAD-8155C6812908}"/>
              </a:ext>
            </a:extLst>
          </p:cNvPr>
          <p:cNvSpPr txBox="1"/>
          <p:nvPr/>
        </p:nvSpPr>
        <p:spPr>
          <a:xfrm>
            <a:off x="4740390" y="6172305"/>
            <a:ext cx="6202914" cy="7848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non-orthogonality is ideal with values of 0, skewness is very low at 1.11e-13, boundary openness is near zero which are required for perfect mesh.</a:t>
            </a:r>
          </a:p>
        </p:txBody>
      </p:sp>
    </p:spTree>
    <p:extLst>
      <p:ext uri="{BB962C8B-B14F-4D97-AF65-F5344CB8AC3E}">
        <p14:creationId xmlns:p14="http://schemas.microsoft.com/office/powerpoint/2010/main" val="31543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3" grpId="0" animBg="1"/>
      <p:bldP spid="23" grpId="0" animBg="1"/>
      <p:bldP spid="27" grpId="0" animBg="1"/>
      <p:bldP spid="29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Test Case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752713" cy="4842512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 up a simulation involves organizing and configuring files across several directories: system, constant, and 0. Each directory serves a specific purpose in defining the simulation environment, physical properties, and initial conditions</a:t>
            </a:r>
          </a:p>
          <a:p>
            <a:pPr marL="0" indent="0" algn="just">
              <a:buNone/>
            </a:pPr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Directory: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0 directory is the initial time directory, where initial conditions for the simulation are specified.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 boundary conditions and internal field values.</a:t>
            </a:r>
          </a:p>
          <a:p>
            <a:pPr algn="just"/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AC597-194F-F831-AD41-BBE5A716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92" y="1756508"/>
            <a:ext cx="3270044" cy="38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0 Directory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3C366-0BEA-7414-D780-488C7F2A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1771884"/>
            <a:ext cx="3338935" cy="4591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A822E-E5E1-D005-AB7C-CAE02E69E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7" y="1771884"/>
            <a:ext cx="4427900" cy="4591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FF266-37A8-9584-4F33-E8C1252695CA}"/>
              </a:ext>
            </a:extLst>
          </p:cNvPr>
          <p:cNvSpPr txBox="1"/>
          <p:nvPr/>
        </p:nvSpPr>
        <p:spPr>
          <a:xfrm>
            <a:off x="1848465" y="1288026"/>
            <a:ext cx="29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F4554-CA34-384A-A356-D335FF29B89A}"/>
              </a:ext>
            </a:extLst>
          </p:cNvPr>
          <p:cNvSpPr txBox="1"/>
          <p:nvPr/>
        </p:nvSpPr>
        <p:spPr>
          <a:xfrm>
            <a:off x="7007177" y="1290653"/>
            <a:ext cx="29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 file</a:t>
            </a:r>
          </a:p>
        </p:txBody>
      </p:sp>
    </p:spTree>
    <p:extLst>
      <p:ext uri="{BB962C8B-B14F-4D97-AF65-F5344CB8AC3E}">
        <p14:creationId xmlns:p14="http://schemas.microsoft.com/office/powerpoint/2010/main" val="19612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Boundary Conditions using Swak4Foam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Swak4Foam: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swak4Foam is primarily used for defining boundary and initial conditions in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simulations. It provides a flexible and powerful way to specify conditions through a scripting interface, allowing users to easily implement complex boundary and initial conditions in their simulations.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45C34-8343-7ED9-00C7-313C75D1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24" y="3113089"/>
            <a:ext cx="7914476" cy="2433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E2F4F2-0796-FA61-11F2-D17880C0EF7B}"/>
              </a:ext>
            </a:extLst>
          </p:cNvPr>
          <p:cNvSpPr/>
          <p:nvPr/>
        </p:nvSpPr>
        <p:spPr>
          <a:xfrm>
            <a:off x="2143924" y="3195484"/>
            <a:ext cx="1366192" cy="324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3EA8F-01AB-FD0F-9288-B7BA218E7938}"/>
              </a:ext>
            </a:extLst>
          </p:cNvPr>
          <p:cNvCxnSpPr>
            <a:cxnSpLocks/>
          </p:cNvCxnSpPr>
          <p:nvPr/>
        </p:nvCxnSpPr>
        <p:spPr>
          <a:xfrm flipH="1">
            <a:off x="1927123" y="3195484"/>
            <a:ext cx="2168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418101-FC1F-81AA-528A-C693C0AF3A17}"/>
              </a:ext>
            </a:extLst>
          </p:cNvPr>
          <p:cNvSpPr txBox="1"/>
          <p:nvPr/>
        </p:nvSpPr>
        <p:spPr>
          <a:xfrm>
            <a:off x="167148" y="2949677"/>
            <a:ext cx="1759975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Defines a list of expressions for setting fields.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9B875-BCE5-8BDE-FDA1-AA8910E4B791}"/>
              </a:ext>
            </a:extLst>
          </p:cNvPr>
          <p:cNvSpPr/>
          <p:nvPr/>
        </p:nvSpPr>
        <p:spPr>
          <a:xfrm>
            <a:off x="2930505" y="4046375"/>
            <a:ext cx="1022063" cy="250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C93172-D05C-16C3-4853-32EDF1A1F74E}"/>
              </a:ext>
            </a:extLst>
          </p:cNvPr>
          <p:cNvCxnSpPr>
            <a:cxnSpLocks/>
          </p:cNvCxnSpPr>
          <p:nvPr/>
        </p:nvCxnSpPr>
        <p:spPr>
          <a:xfrm flipH="1">
            <a:off x="1927123" y="4183625"/>
            <a:ext cx="1003382" cy="1130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AEFDCB-5910-21AC-8E5B-0C05EFDB584B}"/>
              </a:ext>
            </a:extLst>
          </p:cNvPr>
          <p:cNvSpPr txBox="1"/>
          <p:nvPr/>
        </p:nvSpPr>
        <p:spPr>
          <a:xfrm>
            <a:off x="151867" y="4171536"/>
            <a:ext cx="1759975" cy="1077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Specifies that this expression will set the values for the field 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7871EA-7C9A-C20F-517E-945110E72887}"/>
              </a:ext>
            </a:extLst>
          </p:cNvPr>
          <p:cNvSpPr/>
          <p:nvPr/>
        </p:nvSpPr>
        <p:spPr>
          <a:xfrm>
            <a:off x="2930505" y="4314893"/>
            <a:ext cx="1710321" cy="250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2C488-11D8-4C19-6AB2-CE6C8C7ABDD8}"/>
              </a:ext>
            </a:extLst>
          </p:cNvPr>
          <p:cNvCxnSpPr>
            <a:cxnSpLocks/>
          </p:cNvCxnSpPr>
          <p:nvPr/>
        </p:nvCxnSpPr>
        <p:spPr>
          <a:xfrm flipV="1">
            <a:off x="4614649" y="3657455"/>
            <a:ext cx="1481351" cy="6695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23398B-3D5A-8080-297A-B060F6B4A6A4}"/>
              </a:ext>
            </a:extLst>
          </p:cNvPr>
          <p:cNvSpPr txBox="1"/>
          <p:nvPr/>
        </p:nvSpPr>
        <p:spPr>
          <a:xfrm>
            <a:off x="6120049" y="2949677"/>
            <a:ext cx="244667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Retains the patch values, ensuring boundary conditions are preserved.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44B0B8-DC99-0E65-7840-7ACF6E74AEEC}"/>
              </a:ext>
            </a:extLst>
          </p:cNvPr>
          <p:cNvSpPr/>
          <p:nvPr/>
        </p:nvSpPr>
        <p:spPr>
          <a:xfrm>
            <a:off x="2930505" y="4531476"/>
            <a:ext cx="6957427" cy="2381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84B351-5363-A00E-F04E-5E7F47142822}"/>
              </a:ext>
            </a:extLst>
          </p:cNvPr>
          <p:cNvCxnSpPr>
            <a:cxnSpLocks/>
          </p:cNvCxnSpPr>
          <p:nvPr/>
        </p:nvCxnSpPr>
        <p:spPr>
          <a:xfrm>
            <a:off x="8725025" y="4782107"/>
            <a:ext cx="0" cy="927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9CDEC6-30EC-07E9-3AA1-493BE9EDD265}"/>
              </a:ext>
            </a:extLst>
          </p:cNvPr>
          <p:cNvSpPr txBox="1"/>
          <p:nvPr/>
        </p:nvSpPr>
        <p:spPr>
          <a:xfrm>
            <a:off x="5726718" y="5722097"/>
            <a:ext cx="4697731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mathematical expression for the field sets the temperature T based on a sinusoidal function dependent on the spatial coordinates (</a:t>
            </a:r>
            <a:r>
              <a:rPr lang="en-US" sz="1600" dirty="0" err="1"/>
              <a:t>x,y,z</a:t>
            </a:r>
            <a:r>
              <a:rPr lang="en-US" sz="1600" dirty="0"/>
              <a:t>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328D0C-A187-5916-D321-4326AE2EE2C4}"/>
              </a:ext>
            </a:extLst>
          </p:cNvPr>
          <p:cNvSpPr/>
          <p:nvPr/>
        </p:nvSpPr>
        <p:spPr>
          <a:xfrm>
            <a:off x="2930506" y="4790947"/>
            <a:ext cx="1611998" cy="2565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D3822C-3D6D-FD2D-390B-52EF7F55049A}"/>
              </a:ext>
            </a:extLst>
          </p:cNvPr>
          <p:cNvCxnSpPr>
            <a:cxnSpLocks/>
          </p:cNvCxnSpPr>
          <p:nvPr/>
        </p:nvCxnSpPr>
        <p:spPr>
          <a:xfrm>
            <a:off x="3361528" y="5047499"/>
            <a:ext cx="0" cy="5765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4C287A-15CC-C918-6800-8CF642A868D1}"/>
              </a:ext>
            </a:extLst>
          </p:cNvPr>
          <p:cNvSpPr txBox="1"/>
          <p:nvPr/>
        </p:nvSpPr>
        <p:spPr>
          <a:xfrm>
            <a:off x="373627" y="5653795"/>
            <a:ext cx="5060848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This condition applies the expression everywhere within the domain, meaning the sinusoidal function will set the temperature throughout the entire volume.</a:t>
            </a:r>
          </a:p>
        </p:txBody>
      </p:sp>
    </p:spTree>
    <p:extLst>
      <p:ext uri="{BB962C8B-B14F-4D97-AF65-F5344CB8AC3E}">
        <p14:creationId xmlns:p14="http://schemas.microsoft.com/office/powerpoint/2010/main" val="35877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Constant Directory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204327"/>
            <a:ext cx="7834262" cy="524153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constant directory holds files that describe the physical properties of the simulation and the mesh configuration.</a:t>
            </a: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Transport Properties: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physical properties such as the diffusion coefficient.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 for specifying how materials behave during the simulation.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PolyMesh</a:t>
            </a: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Contains mesh files like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blockMeshDict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used to define the geometry and mesh structure.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the mesh type, resolution, and boundaries.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AC7EE-7D0C-ED81-1D09-852E55C9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106" y="3825095"/>
            <a:ext cx="2921138" cy="213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B4B50-5074-4291-9321-88CFB95D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015" y="1981169"/>
            <a:ext cx="3330229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System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204327"/>
            <a:ext cx="7322984" cy="5241536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system directory contains files that control the overall simulation setup, including time-stepping, numerical schemes, and solver settings.</a:t>
            </a:r>
          </a:p>
          <a:p>
            <a:pPr algn="just"/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</a:t>
            </a:r>
            <a:r>
              <a:rPr lang="en-US" sz="2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Dict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Manages the simulation's start and end times, time step size, and data output frequency.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50F7E-BCB8-F3D5-5554-30AE1A81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04" y="2394056"/>
            <a:ext cx="2508480" cy="143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E5DE0-7EBF-4242-7A18-BCD5B857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548" y="1204327"/>
            <a:ext cx="3749952" cy="50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FvSchemes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251269" cy="534844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the numerical schemes for discretizing differential equations.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accuracy and stability of the solution.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ddtSchemes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CrankNicolson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time discretization scheme that blends implicit and explicit methods (Crank-Nicolson) with a weighting factor of 1 (fully implicit). It provides second-order accuracy in time and stability for transient simulations.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 none: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gradient scheme specified, but a more detailed gradient scheme is defined below.</a:t>
            </a: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cellMDLimited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Gauss linear 1: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second-order gradient scheme using cell-based limited differencing (to prevent oscillations), suitable for capturing smooth gradients while avoiding unphysical results near discontinuities.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355D9-81AE-07CC-E861-B9527598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18" y="1311232"/>
            <a:ext cx="4023807" cy="52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FvSchemes</a:t>
            </a: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6"/>
            <a:ext cx="11029745" cy="53636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div(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phi,T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Gauss </a:t>
            </a:r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SuperBee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SuperBee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limiter is a high-resolution scheme for flux calculation. It reduces numerical diffusion while maintaining stability in capturing sharp gradients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</a:t>
            </a: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(DT,T) Gauss linear orthogonal: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uses the Gauss theorem to compute </a:t>
            </a:r>
            <a:r>
              <a:rPr lang="en-US" sz="18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laplacians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linear interpolation, assuming orthogonal mesh cells. It provides accurate diffusion terms in problems where the mesh is mostly aligned with the physical domain.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interpolationSchemes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basic second-order linear interpolation scheme, suitable for cases where smooth variations between cell values are expected.</a:t>
            </a:r>
          </a:p>
          <a:p>
            <a:pPr marL="0" indent="0" algn="just">
              <a:buNone/>
            </a:pP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snGradSchemes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Orthogonal: </a:t>
            </a:r>
            <a:r>
              <a:rPr lang="en-US" sz="1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orthogonal gradient scheme assumes that cell faces are perfectly perpendicular to the direction of gradient calculation, which simplifies and improves gradient accuracy when the mesh is orthogonal.</a:t>
            </a:r>
          </a:p>
          <a:p>
            <a:pPr algn="just"/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Convection-Diffusion Equation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499" y="1238865"/>
                <a:ext cx="11118235" cy="531925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500"/>
                  </a:spcBef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 convection-diffusion equation describes the transport of a scalar quantity (e.g., temperature, concentration) due to both convection (bulk movement of fluid) and diffusion (spreading due to concentration gradients).</a:t>
                </a:r>
              </a:p>
              <a:p>
                <a:pPr>
                  <a:spcBef>
                    <a:spcPts val="500"/>
                  </a:spcBef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Convection-Diffusion equation is as,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𝑣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𝒖</m:t>
                      </m:r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lang="en-US" sz="18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Where,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kumimoji="0" lang="en-US" sz="1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cs typeface="Segoe UI" panose="020B0502040204020203" pitchFamily="34" charset="0"/>
                  </a:rPr>
                  <a:t> T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𝒙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𝒚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𝒛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𝒕</m:t>
                        </m:r>
                      </m:e>
                    </m:d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𝑸𝒖𝒂𝒏𝒕𝒊𝒕𝒚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𝒐𝒇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𝑰𝒏𝒕𝒆𝒓𝒆𝒔𝒕</m:t>
                    </m:r>
                  </m:oMath>
                </a14:m>
                <a:r>
                  <a:rPr lang="en-US" sz="18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𝒆</m:t>
                        </m:r>
                        <m: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</m:t>
                        </m:r>
                        <m: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𝒈</m:t>
                        </m:r>
                        <m: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. </m:t>
                        </m:r>
                        <m:r>
                          <a:rPr lang="en-US" sz="18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𝑻𝒆𝒎𝒑𝒆𝒓𝒂𝒕𝒖𝒓𝒆</m:t>
                        </m:r>
                      </m:e>
                    </m:d>
                  </m:oMath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kumimoji="0" lang="en-US" sz="1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𝝁</m:t>
                    </m:r>
                    <m:r>
                      <a:rPr lang="en-US" sz="1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=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𝑫𝒊𝒇𝒇𝒖𝒔𝒊𝒐𝒏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𝑪𝒐𝒆𝒇𝒇𝒊𝒄𝒊𝒆𝒏𝒕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𝜵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cs typeface="Segoe UI" panose="020B0502040204020203" pitchFamily="34" charset="0"/>
                  </a:rPr>
                  <a:t>=Laplacian Operator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𝒖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cs typeface="Segoe UI" panose="020B0502040204020203" pitchFamily="34" charset="0"/>
                  </a:rPr>
                  <a:t> = Velocity Field (Convection) </a:t>
                </a: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r>
                  <a:rPr lang="en-US" sz="18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 = Source Term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j-lt"/>
                  <a:cs typeface="Segoe UI" panose="020B0502040204020203" pitchFamily="34" charset="0"/>
                </a:endParaRPr>
              </a:p>
              <a:p>
                <a:pPr marL="0" indent="0">
                  <a:spcBef>
                    <a:spcPts val="500"/>
                  </a:spcBef>
                  <a:buNone/>
                  <a:defRPr/>
                </a:pP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>
                  <a:spcBef>
                    <a:spcPts val="500"/>
                  </a:spcBef>
                  <a:defRPr/>
                </a:pP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685793" marR="0" lvl="1" indent="-228598" algn="l" defTabSz="914391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195" lvl="1" indent="0">
                  <a:buNone/>
                </a:pPr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499" y="1238865"/>
                <a:ext cx="11118235" cy="5319251"/>
              </a:xfrm>
              <a:blipFill>
                <a:blip r:embed="rId3"/>
                <a:stretch>
                  <a:fillRect l="-768"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3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FvSolution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251269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Contains solver settings and tolerance criteria for iterative solvers.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how equations are solved during the simulation.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solvers: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Uses PCG (Preconditioned Conjugate Gradient) for solving the temperature field with DIC (Diagonal Incomplete Cholesky) as a preconditioner for improved convergence. 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PISOnCorrectors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2 corrector steps to enhance accuracy in transient simulations with no additional corrections for non-orthogonal meshes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SIMPLEnNonOrthogonalCorrectors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non-orthogonal corrections applied, simplifying the solver approach.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relaxationFactors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Sets a relaxation factor for temperature to stabilize iterations and enhance convergence.</a:t>
            </a:r>
          </a:p>
          <a:p>
            <a:pPr algn="just"/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B97C7-FD2C-0918-CE78-ADC02865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17" y="1321076"/>
            <a:ext cx="4023715" cy="49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decompasePar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6634727" cy="5241536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numberOfSubdomains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that the computational domain will be divided into 9 subdomains, allowing for parallel processing to improve computational efficiency and reduce simulation time.</a:t>
            </a: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 hierarchical: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Indicates the use of a hierarchical method for domain decomposition. This method organizes subdomains in a hierarchical structure, optimizing the load balance and communication between processors.</a:t>
            </a:r>
          </a:p>
          <a:p>
            <a:pPr algn="just"/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coeffsn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(3 3 1):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decomposition coefficients. In this case, the domain is split into 3 subdomains in the x-direction, 3 in the y-direction, and 1 in the z-direction, effectively partitioning the computational space for parallel execution.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EE5B-590B-0E08-45DD-C1BD8E15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43" y="2042329"/>
            <a:ext cx="4626221" cy="27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 can be run using following command,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myConvectionDiffusionFoam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&gt;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log.simulation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run in parallel,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mpirun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-np "$NUM_PROCESSORS" 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myConvectionDiffusionFoam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&gt; </a:t>
            </a:r>
            <a:r>
              <a:rPr lang="en-US" sz="2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log.simulation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log.simulation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saves all the data in log file to go through it later.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Bash file can also be run directly for ease of use, by using it all the commands will run automatically,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       ./runex2.sh</a:t>
            </a:r>
          </a:p>
        </p:txBody>
      </p:sp>
    </p:spTree>
    <p:extLst>
      <p:ext uri="{BB962C8B-B14F-4D97-AF65-F5344CB8AC3E}">
        <p14:creationId xmlns:p14="http://schemas.microsoft.com/office/powerpoint/2010/main" val="626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in 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Paraview</a:t>
            </a: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2CEB7-1708-A84D-B79D-162B365B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3" y="1909858"/>
            <a:ext cx="5141331" cy="3929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67DD3-EE3A-AA86-27AC-761F0757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06" y="2022824"/>
            <a:ext cx="5158450" cy="37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 – Example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9829E-52B0-1988-C209-ADD93F92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89" y="1714001"/>
            <a:ext cx="8360422" cy="41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 – Example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D53CC-7149-0616-1E8C-71D9D82A764C}"/>
              </a:ext>
            </a:extLst>
          </p:cNvPr>
          <p:cNvSpPr txBox="1"/>
          <p:nvPr/>
        </p:nvSpPr>
        <p:spPr>
          <a:xfrm>
            <a:off x="709704" y="1259288"/>
            <a:ext cx="29681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2060"/>
                </a:solidFill>
              </a:rPr>
              <a:t>funkySetFieldsDict</a:t>
            </a:r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9538B-3131-C62E-2243-EB40E41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0" y="1897246"/>
            <a:ext cx="8571088" cy="38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3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Running Simulation – Example 2</a:t>
            </a:r>
          </a:p>
        </p:txBody>
      </p:sp>
      <p:pic>
        <p:nvPicPr>
          <p:cNvPr id="3" name="20241117-1014-12.1440503">
            <a:hlinkClick r:id="" action="ppaction://media"/>
            <a:extLst>
              <a:ext uri="{FF2B5EF4-FFF2-40B4-BE49-F238E27FC236}">
                <a16:creationId xmlns:a16="http://schemas.microsoft.com/office/drawing/2014/main" id="{58B4AAF1-90B3-75BB-31EC-293C34EBB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833" y="1157900"/>
            <a:ext cx="8093075" cy="52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8C6DC-9E0D-9288-2181-13CCEABB258E}"/>
              </a:ext>
            </a:extLst>
          </p:cNvPr>
          <p:cNvSpPr txBox="1"/>
          <p:nvPr/>
        </p:nvSpPr>
        <p:spPr>
          <a:xfrm>
            <a:off x="580102" y="1319669"/>
            <a:ext cx="85638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https://www.openfoam.com/documentation/user-guide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https://www.openfoam.com/documentation/overview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https://openfoam.org/search/programming+guide/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0951087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Development in </a:t>
            </a:r>
            <a:r>
              <a:rPr lang="en-US" sz="40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314800"/>
            <a:ext cx="11167397" cy="3313472"/>
          </a:xfrm>
        </p:spPr>
        <p:txBody>
          <a:bodyPr>
            <a:noAutofit/>
          </a:bodyPr>
          <a:lstStyle/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OpenFOAM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(Open Field Operation and Manipulation) is an open-source CFD toolkit designed for a wide range of applications, including fluid dynamics, heat transfer, and chemical reactions.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It provides a comprehensive suite of solvers, utilities, and libraries, enabling users to model complex physical processes.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OpenFOAM's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architecture is modular and object-oriented, facilitating the development of custom solvers and utilities. </a:t>
            </a:r>
          </a:p>
          <a:p>
            <a:pPr algn="just">
              <a:spcBef>
                <a:spcPts val="500"/>
              </a:spcBef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This design allows users to extend existing functionalities or create new ones by leveraging a vast library of pre-defined classes and functions.</a:t>
            </a:r>
          </a:p>
          <a:p>
            <a:pPr>
              <a:spcBef>
                <a:spcPts val="500"/>
              </a:spcBef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2E41-B978-F16E-A8D7-AD080397F3BD}"/>
              </a:ext>
            </a:extLst>
          </p:cNvPr>
          <p:cNvSpPr txBox="1"/>
          <p:nvPr/>
        </p:nvSpPr>
        <p:spPr>
          <a:xfrm>
            <a:off x="444499" y="4628272"/>
            <a:ext cx="81312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implementation of solvers and utilities typically involves writing C++ source files (.C) and header files (.H). These files define the core functionality and interface of the components being developed. 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6A0E7-4921-EEF0-A5F7-3F3B43F8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540" y="4743371"/>
            <a:ext cx="2226594" cy="1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68" y="331667"/>
            <a:ext cx="10862596" cy="8130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268" y="1616714"/>
            <a:ext cx="5184880" cy="4074160"/>
          </a:xfrm>
        </p:spPr>
        <p:txBody>
          <a:bodyPr>
            <a:noAutofit/>
          </a:bodyPr>
          <a:lstStyle/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 contain declarations of classes, functions, templates, and variables, making these components accessible to other parts of the code.</a:t>
            </a:r>
          </a:p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 files define the public interface of classes, including member functions and data members, allowing other code to interact with these classes.</a:t>
            </a:r>
          </a:p>
          <a:p>
            <a:pPr algn="just">
              <a:spcBef>
                <a:spcPts val="500"/>
              </a:spcBef>
              <a:defRPr/>
            </a:pP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prevent multiple inclusions of the same header file, which could lead to compilation errors.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71CB3-A0E5-7CB8-7331-DE940814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54" y="1203259"/>
            <a:ext cx="4277357" cy="5341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6985A2-6D16-49DF-E0D3-C15D24B3B567}"/>
              </a:ext>
            </a:extLst>
          </p:cNvPr>
          <p:cNvSpPr/>
          <p:nvPr/>
        </p:nvSpPr>
        <p:spPr>
          <a:xfrm>
            <a:off x="6386465" y="1361368"/>
            <a:ext cx="2758158" cy="247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E3A0BF-4F9E-8E90-D97E-8F0E28E82209}"/>
              </a:ext>
            </a:extLst>
          </p:cNvPr>
          <p:cNvCxnSpPr>
            <a:cxnSpLocks/>
          </p:cNvCxnSpPr>
          <p:nvPr/>
        </p:nvCxnSpPr>
        <p:spPr>
          <a:xfrm>
            <a:off x="6396297" y="1361369"/>
            <a:ext cx="0" cy="42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2BA8CE-F746-6FDB-234C-06F91DFFB96A}"/>
              </a:ext>
            </a:extLst>
          </p:cNvPr>
          <p:cNvSpPr txBox="1"/>
          <p:nvPr/>
        </p:nvSpPr>
        <p:spPr>
          <a:xfrm>
            <a:off x="6204558" y="331666"/>
            <a:ext cx="3041042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temperature field is read using the </a:t>
            </a:r>
            <a:r>
              <a:rPr lang="en-US" sz="1500" dirty="0" err="1"/>
              <a:t>volScalarField</a:t>
            </a:r>
            <a:r>
              <a:rPr lang="en-US" sz="1500" dirty="0"/>
              <a:t> class.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4B763-5A97-F4CC-D997-79300BD4CBEF}"/>
              </a:ext>
            </a:extLst>
          </p:cNvPr>
          <p:cNvSpPr/>
          <p:nvPr/>
        </p:nvSpPr>
        <p:spPr>
          <a:xfrm>
            <a:off x="7100591" y="2803665"/>
            <a:ext cx="1962129" cy="415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62DF56-9EA4-3BBA-FC64-C2BCD105419D}"/>
              </a:ext>
            </a:extLst>
          </p:cNvPr>
          <p:cNvCxnSpPr>
            <a:cxnSpLocks/>
          </p:cNvCxnSpPr>
          <p:nvPr/>
        </p:nvCxnSpPr>
        <p:spPr>
          <a:xfrm>
            <a:off x="9144623" y="3055199"/>
            <a:ext cx="512865" cy="1641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DEB78-CA6E-8082-64CE-D130030F4C08}"/>
              </a:ext>
            </a:extLst>
          </p:cNvPr>
          <p:cNvCxnSpPr>
            <a:cxnSpLocks/>
          </p:cNvCxnSpPr>
          <p:nvPr/>
        </p:nvCxnSpPr>
        <p:spPr>
          <a:xfrm flipV="1">
            <a:off x="6671963" y="885664"/>
            <a:ext cx="0" cy="4422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13464-B850-D027-C0D9-BA2E1E442548}"/>
              </a:ext>
            </a:extLst>
          </p:cNvPr>
          <p:cNvSpPr txBox="1"/>
          <p:nvPr/>
        </p:nvSpPr>
        <p:spPr>
          <a:xfrm>
            <a:off x="9657488" y="3383851"/>
            <a:ext cx="2537212" cy="124649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IOobject</a:t>
            </a:r>
            <a:r>
              <a:rPr lang="en-US" sz="1500" dirty="0"/>
              <a:t> reads field T, with MUST_READ ensuring it's required and AUTO_WRITE saving the data automatically.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671ACE-C142-D1F5-BCAE-EAC68A89723A}"/>
              </a:ext>
            </a:extLst>
          </p:cNvPr>
          <p:cNvSpPr/>
          <p:nvPr/>
        </p:nvSpPr>
        <p:spPr>
          <a:xfrm>
            <a:off x="6396297" y="4024114"/>
            <a:ext cx="2758158" cy="24732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42AEDD-ABDA-AE45-AEFF-210E9DBDA086}"/>
              </a:ext>
            </a:extLst>
          </p:cNvPr>
          <p:cNvCxnSpPr>
            <a:cxnSpLocks/>
          </p:cNvCxnSpPr>
          <p:nvPr/>
        </p:nvCxnSpPr>
        <p:spPr>
          <a:xfrm flipH="1">
            <a:off x="5762148" y="5615447"/>
            <a:ext cx="611000" cy="206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CABDA-2D94-EA30-426C-23549696D6F2}"/>
              </a:ext>
            </a:extLst>
          </p:cNvPr>
          <p:cNvSpPr txBox="1"/>
          <p:nvPr/>
        </p:nvSpPr>
        <p:spPr>
          <a:xfrm>
            <a:off x="2563870" y="5718563"/>
            <a:ext cx="3041042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The velocity field is read using the </a:t>
            </a:r>
            <a:r>
              <a:rPr lang="en-US" sz="1500" dirty="0" err="1"/>
              <a:t>volVectorField</a:t>
            </a:r>
            <a:r>
              <a:rPr lang="en-US" sz="1500" dirty="0"/>
              <a:t> class.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32CFC8-0D39-DF36-3CAA-3CAB40D6F62D}"/>
              </a:ext>
            </a:extLst>
          </p:cNvPr>
          <p:cNvSpPr/>
          <p:nvPr/>
        </p:nvSpPr>
        <p:spPr>
          <a:xfrm>
            <a:off x="7100591" y="5446893"/>
            <a:ext cx="1962129" cy="415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BEB621-4BC6-466D-D20E-1C36003CE121}"/>
              </a:ext>
            </a:extLst>
          </p:cNvPr>
          <p:cNvCxnSpPr>
            <a:cxnSpLocks/>
          </p:cNvCxnSpPr>
          <p:nvPr/>
        </p:nvCxnSpPr>
        <p:spPr>
          <a:xfrm flipV="1">
            <a:off x="9098591" y="4693920"/>
            <a:ext cx="776929" cy="9273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90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6" grpId="0" animBg="1"/>
      <p:bldP spid="18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68" y="331667"/>
            <a:ext cx="10862596" cy="8130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Header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60513-3224-C32E-4D80-6DE916FB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15" y="1791559"/>
            <a:ext cx="4883928" cy="34686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BCA9A3-B979-65E6-18E9-A1996F79FC8F}"/>
              </a:ext>
            </a:extLst>
          </p:cNvPr>
          <p:cNvSpPr/>
          <p:nvPr/>
        </p:nvSpPr>
        <p:spPr>
          <a:xfrm>
            <a:off x="6008566" y="2005751"/>
            <a:ext cx="3988874" cy="23732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C6AF2-202D-9E99-12F4-17C734DAECF8}"/>
              </a:ext>
            </a:extLst>
          </p:cNvPr>
          <p:cNvCxnSpPr>
            <a:cxnSpLocks/>
          </p:cNvCxnSpPr>
          <p:nvPr/>
        </p:nvCxnSpPr>
        <p:spPr>
          <a:xfrm flipH="1">
            <a:off x="5108663" y="2250425"/>
            <a:ext cx="9047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66F508-82CA-05C6-5CE3-CC01B5E90337}"/>
              </a:ext>
            </a:extLst>
          </p:cNvPr>
          <p:cNvSpPr txBox="1"/>
          <p:nvPr/>
        </p:nvSpPr>
        <p:spPr>
          <a:xfrm>
            <a:off x="915055" y="1742593"/>
            <a:ext cx="419360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transport properties dictionary is loaded from the case directory.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8E875-0569-14D2-E22D-8CF35EA52B1F}"/>
              </a:ext>
            </a:extLst>
          </p:cNvPr>
          <p:cNvSpPr/>
          <p:nvPr/>
        </p:nvSpPr>
        <p:spPr>
          <a:xfrm>
            <a:off x="6686802" y="2818259"/>
            <a:ext cx="3036318" cy="11949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7F9076-4C43-5540-8F05-B45CDA14AA69}"/>
              </a:ext>
            </a:extLst>
          </p:cNvPr>
          <p:cNvCxnSpPr>
            <a:cxnSpLocks/>
          </p:cNvCxnSpPr>
          <p:nvPr/>
        </p:nvCxnSpPr>
        <p:spPr>
          <a:xfrm flipH="1">
            <a:off x="5405120" y="3429000"/>
            <a:ext cx="121659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682F6A-3DF5-18CE-1C24-C32961976DDE}"/>
              </a:ext>
            </a:extLst>
          </p:cNvPr>
          <p:cNvSpPr txBox="1"/>
          <p:nvPr/>
        </p:nvSpPr>
        <p:spPr>
          <a:xfrm>
            <a:off x="915055" y="2828121"/>
            <a:ext cx="442497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transportProperties</a:t>
            </a:r>
            <a:r>
              <a:rPr lang="en-US" dirty="0"/>
              <a:t> reads parameters like diffusivity, with MUST_READ_IF_MODIFIED only reading changes and NO_WRITE preventing automatic saving.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5B2D98-3796-4D15-C44D-3274B32BB170}"/>
              </a:ext>
            </a:extLst>
          </p:cNvPr>
          <p:cNvSpPr/>
          <p:nvPr/>
        </p:nvSpPr>
        <p:spPr>
          <a:xfrm>
            <a:off x="6008566" y="4383475"/>
            <a:ext cx="4364794" cy="8767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D01D1-4EB0-A476-CAB7-40574525C090}"/>
              </a:ext>
            </a:extLst>
          </p:cNvPr>
          <p:cNvCxnSpPr>
            <a:cxnSpLocks/>
          </p:cNvCxnSpPr>
          <p:nvPr/>
        </p:nvCxnSpPr>
        <p:spPr>
          <a:xfrm flipH="1">
            <a:off x="5405120" y="4912360"/>
            <a:ext cx="60344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E8384E-055A-EA6F-B1A1-2161C51CFDD7}"/>
              </a:ext>
            </a:extLst>
          </p:cNvPr>
          <p:cNvSpPr txBox="1"/>
          <p:nvPr/>
        </p:nvSpPr>
        <p:spPr>
          <a:xfrm>
            <a:off x="915054" y="4312195"/>
            <a:ext cx="4424973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dimensionedScalar</a:t>
            </a:r>
            <a:r>
              <a:rPr lang="en-US" dirty="0"/>
              <a:t> reads the diffusivity scalar with its units, while </a:t>
            </a:r>
            <a:r>
              <a:rPr lang="en-US" dirty="0" err="1"/>
              <a:t>dimViscosity</a:t>
            </a:r>
            <a:r>
              <a:rPr lang="en-US" dirty="0"/>
              <a:t> defines the dimension for diffusivity.</a:t>
            </a:r>
          </a:p>
        </p:txBody>
      </p:sp>
    </p:spTree>
    <p:extLst>
      <p:ext uri="{BB962C8B-B14F-4D97-AF65-F5344CB8AC3E}">
        <p14:creationId xmlns:p14="http://schemas.microsoft.com/office/powerpoint/2010/main" val="42110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9" grpId="0" animBg="1"/>
      <p:bldP spid="20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Source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23999"/>
            <a:ext cx="6034958" cy="4689987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file includes its corresponding header and other necessary headers, such as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fvCFD.H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fvm.H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which provide functions for discretization and solving.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initializes the field and coefficient. The destructor is defined but may be empty if no specific cleanup is required.</a:t>
            </a:r>
          </a:p>
          <a:p>
            <a:pPr algn="just"/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file implements the core logic for solving the diffusion equation. It constructs a finite volume matrix equation representing the discretized form of the PDE and calls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equation.solve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to compute the solution.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AAD51-3CE6-691A-E442-B4C475D8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247" y="1248534"/>
            <a:ext cx="4647147" cy="5067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24747B-812F-DAEC-57EE-F997BA1F4A35}"/>
              </a:ext>
            </a:extLst>
          </p:cNvPr>
          <p:cNvSpPr/>
          <p:nvPr/>
        </p:nvSpPr>
        <p:spPr>
          <a:xfrm>
            <a:off x="7688826" y="4159045"/>
            <a:ext cx="2084439" cy="11897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EA55F4-D45E-9C3A-17F4-95F05A59FDB8}"/>
              </a:ext>
            </a:extLst>
          </p:cNvPr>
          <p:cNvCxnSpPr>
            <a:cxnSpLocks/>
          </p:cNvCxnSpPr>
          <p:nvPr/>
        </p:nvCxnSpPr>
        <p:spPr>
          <a:xfrm flipV="1">
            <a:off x="9773265" y="2536723"/>
            <a:ext cx="511277" cy="16223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F636F0-3CCF-3C2C-781F-6B0BC7C7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017" y="1760325"/>
            <a:ext cx="209568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Source Code Explanation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3C71B-8D70-84F0-1E1E-34483FC3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19" y="1189472"/>
            <a:ext cx="4836785" cy="52741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3C93EF-AD3C-2B6B-AF34-B313CC5DD2A3}"/>
              </a:ext>
            </a:extLst>
          </p:cNvPr>
          <p:cNvCxnSpPr>
            <a:cxnSpLocks/>
          </p:cNvCxnSpPr>
          <p:nvPr/>
        </p:nvCxnSpPr>
        <p:spPr>
          <a:xfrm flipH="1">
            <a:off x="5820697" y="1410813"/>
            <a:ext cx="4227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7CD0B2E-B311-B24A-2A56-0088F0252A90}"/>
              </a:ext>
            </a:extLst>
          </p:cNvPr>
          <p:cNvSpPr/>
          <p:nvPr/>
        </p:nvSpPr>
        <p:spPr>
          <a:xfrm>
            <a:off x="6263149" y="1189472"/>
            <a:ext cx="2345098" cy="4426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9D15EB-D4DA-1704-60F7-2A839EEC55EB}"/>
              </a:ext>
            </a:extLst>
          </p:cNvPr>
          <p:cNvSpPr txBox="1"/>
          <p:nvPr/>
        </p:nvSpPr>
        <p:spPr>
          <a:xfrm>
            <a:off x="444500" y="1189472"/>
            <a:ext cx="5356532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fvCFD.H</a:t>
            </a:r>
            <a:r>
              <a:rPr lang="en-US" sz="1600" dirty="0"/>
              <a:t> includes finite volume methods, while </a:t>
            </a:r>
            <a:r>
              <a:rPr lang="en-US" sz="1600" dirty="0" err="1"/>
              <a:t>simpleControl.H</a:t>
            </a:r>
            <a:r>
              <a:rPr lang="en-US" sz="1600" dirty="0"/>
              <a:t> manages simple time-stepping loops.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69E58C-E838-C489-6D48-36C2CD15C817}"/>
              </a:ext>
            </a:extLst>
          </p:cNvPr>
          <p:cNvSpPr/>
          <p:nvPr/>
        </p:nvSpPr>
        <p:spPr>
          <a:xfrm>
            <a:off x="6263148" y="1632156"/>
            <a:ext cx="2345099" cy="830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DBBB-CB1E-7A74-77FD-228839ECEC1B}"/>
              </a:ext>
            </a:extLst>
          </p:cNvPr>
          <p:cNvCxnSpPr>
            <a:cxnSpLocks/>
          </p:cNvCxnSpPr>
          <p:nvPr/>
        </p:nvCxnSpPr>
        <p:spPr>
          <a:xfrm flipH="1">
            <a:off x="5820696" y="2300632"/>
            <a:ext cx="42278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44506E-3E59-E432-08B6-9346C58E462C}"/>
              </a:ext>
            </a:extLst>
          </p:cNvPr>
          <p:cNvSpPr txBox="1"/>
          <p:nvPr/>
        </p:nvSpPr>
        <p:spPr>
          <a:xfrm>
            <a:off x="444499" y="1885133"/>
            <a:ext cx="5356532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setRootCaseLists.H</a:t>
            </a:r>
            <a:r>
              <a:rPr lang="en-US" sz="1600" dirty="0"/>
              <a:t> sets up case directories, </a:t>
            </a:r>
            <a:r>
              <a:rPr lang="en-US" sz="1600" dirty="0" err="1"/>
              <a:t>createTime.H</a:t>
            </a:r>
            <a:r>
              <a:rPr lang="en-US" sz="1600" dirty="0"/>
              <a:t> initializes simulation time, and </a:t>
            </a:r>
            <a:r>
              <a:rPr lang="en-US" sz="1600" dirty="0" err="1"/>
              <a:t>createMesh.H</a:t>
            </a:r>
            <a:r>
              <a:rPr lang="en-US" sz="1600" dirty="0"/>
              <a:t> generates the computational mesh.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7CCB62-56E3-43EC-10AA-830563EB1B95}"/>
              </a:ext>
            </a:extLst>
          </p:cNvPr>
          <p:cNvSpPr/>
          <p:nvPr/>
        </p:nvSpPr>
        <p:spPr>
          <a:xfrm>
            <a:off x="6282813" y="2484263"/>
            <a:ext cx="2325433" cy="1656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0C0001-C237-E404-50EF-F386BD955B7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860026" y="2567086"/>
            <a:ext cx="422787" cy="2613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6C6E76-0D25-7266-C52C-19C21EC3A68A}"/>
              </a:ext>
            </a:extLst>
          </p:cNvPr>
          <p:cNvSpPr txBox="1"/>
          <p:nvPr/>
        </p:nvSpPr>
        <p:spPr>
          <a:xfrm>
            <a:off x="444500" y="2827016"/>
            <a:ext cx="5356532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simpleControl</a:t>
            </a:r>
            <a:r>
              <a:rPr lang="en-US" sz="1600" dirty="0"/>
              <a:t> manages time-stepping and convergence checks, linking to the mesh for simulation progression.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D79507-48BE-0A7A-0A57-0F365716188F}"/>
              </a:ext>
            </a:extLst>
          </p:cNvPr>
          <p:cNvSpPr/>
          <p:nvPr/>
        </p:nvSpPr>
        <p:spPr>
          <a:xfrm>
            <a:off x="6282812" y="2649909"/>
            <a:ext cx="2325433" cy="132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240985-32C0-8622-6452-5B8315153EB1}"/>
              </a:ext>
            </a:extLst>
          </p:cNvPr>
          <p:cNvCxnSpPr>
            <a:cxnSpLocks/>
          </p:cNvCxnSpPr>
          <p:nvPr/>
        </p:nvCxnSpPr>
        <p:spPr>
          <a:xfrm flipV="1">
            <a:off x="8618078" y="2463154"/>
            <a:ext cx="393290" cy="2951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821A2-16D2-DFFE-DB27-EF94F89408CA}"/>
              </a:ext>
            </a:extLst>
          </p:cNvPr>
          <p:cNvSpPr txBox="1"/>
          <p:nvPr/>
        </p:nvSpPr>
        <p:spPr>
          <a:xfrm>
            <a:off x="9011368" y="1112527"/>
            <a:ext cx="2544506" cy="132343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Creates and initializes field variables, such as temperature (T) and velocity (phi), used in the simulation.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9B949B-83A0-9B63-EC9C-CBCF3353831F}"/>
              </a:ext>
            </a:extLst>
          </p:cNvPr>
          <p:cNvSpPr/>
          <p:nvPr/>
        </p:nvSpPr>
        <p:spPr>
          <a:xfrm>
            <a:off x="6443182" y="3356002"/>
            <a:ext cx="3829665" cy="21876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F1866C7-28EE-1F91-AC1A-404C30D650CA}"/>
              </a:ext>
            </a:extLst>
          </p:cNvPr>
          <p:cNvCxnSpPr>
            <a:cxnSpLocks/>
          </p:cNvCxnSpPr>
          <p:nvPr/>
        </p:nvCxnSpPr>
        <p:spPr>
          <a:xfrm flipH="1">
            <a:off x="5867399" y="4225650"/>
            <a:ext cx="5678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3E1799-E38A-2B85-6FBA-E1405D42033C}"/>
              </a:ext>
            </a:extLst>
          </p:cNvPr>
          <p:cNvSpPr txBox="1"/>
          <p:nvPr/>
        </p:nvSpPr>
        <p:spPr>
          <a:xfrm>
            <a:off x="444499" y="3761841"/>
            <a:ext cx="5356531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simple.loop</a:t>
            </a:r>
            <a:r>
              <a:rPr lang="en-US" sz="1600" dirty="0"/>
              <a:t>() iterates through each time step, while solve() computes the convective-diffusive equation using </a:t>
            </a:r>
            <a:r>
              <a:rPr lang="en-US" sz="1600" dirty="0" err="1"/>
              <a:t>fvm</a:t>
            </a:r>
            <a:r>
              <a:rPr lang="en-US" sz="1600" dirty="0"/>
              <a:t>::</a:t>
            </a:r>
            <a:r>
              <a:rPr lang="en-US" sz="1600" dirty="0" err="1"/>
              <a:t>ddt</a:t>
            </a:r>
            <a:r>
              <a:rPr lang="en-US" sz="1600" dirty="0"/>
              <a:t>(T) for the time derivative, </a:t>
            </a:r>
            <a:r>
              <a:rPr lang="en-US" sz="1600" dirty="0" err="1"/>
              <a:t>fvm</a:t>
            </a:r>
            <a:r>
              <a:rPr lang="en-US" sz="1600" dirty="0"/>
              <a:t>::div(phi, T) for convection, and </a:t>
            </a:r>
            <a:r>
              <a:rPr lang="en-US" sz="1600" dirty="0" err="1"/>
              <a:t>fvm</a:t>
            </a:r>
            <a:r>
              <a:rPr lang="en-US" sz="1600" dirty="0"/>
              <a:t>::</a:t>
            </a:r>
            <a:r>
              <a:rPr lang="en-US" sz="1600" dirty="0" err="1"/>
              <a:t>laplacian</a:t>
            </a:r>
            <a:r>
              <a:rPr lang="en-US" sz="1600" dirty="0"/>
              <a:t>(DT, T) for diffusion.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60A85C-6BDA-C0B0-D661-49061F9B290C}"/>
              </a:ext>
            </a:extLst>
          </p:cNvPr>
          <p:cNvSpPr/>
          <p:nvPr/>
        </p:nvSpPr>
        <p:spPr>
          <a:xfrm>
            <a:off x="6435212" y="5582789"/>
            <a:ext cx="2467897" cy="756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435ABB-BE47-5169-28D0-690074BB78DB}"/>
              </a:ext>
            </a:extLst>
          </p:cNvPr>
          <p:cNvCxnSpPr>
            <a:cxnSpLocks/>
          </p:cNvCxnSpPr>
          <p:nvPr/>
        </p:nvCxnSpPr>
        <p:spPr>
          <a:xfrm flipH="1">
            <a:off x="5982929" y="6049534"/>
            <a:ext cx="40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E304DF5-F67C-1746-A427-5A9D57277174}"/>
              </a:ext>
            </a:extLst>
          </p:cNvPr>
          <p:cNvSpPr txBox="1"/>
          <p:nvPr/>
        </p:nvSpPr>
        <p:spPr>
          <a:xfrm>
            <a:off x="510868" y="5668528"/>
            <a:ext cx="5356531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Saves simulation results at each time step and indicates the completion of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29516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 animBg="1"/>
      <p:bldP spid="26" grpId="0" animBg="1"/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0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Integration and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23999"/>
            <a:ext cx="10980584" cy="1524001"/>
          </a:xfrm>
        </p:spPr>
        <p:txBody>
          <a:bodyPr>
            <a:noAutofit/>
          </a:bodyPr>
          <a:lstStyle/>
          <a:p>
            <a:pPr algn="just"/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OpenFOAM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uses a </a:t>
            </a:r>
            <a:r>
              <a:rPr lang="en-US" sz="22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wmake</a:t>
            </a:r>
            <a:r>
              <a:rPr lang="en-US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build system to compile C++ files. The Make directory typically contains files and options files that specify the source files to compile and the libraries to link against.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FDCE8-42F4-2409-5498-CD7797FF05BD}"/>
              </a:ext>
            </a:extLst>
          </p:cNvPr>
          <p:cNvSpPr txBox="1"/>
          <p:nvPr/>
        </p:nvSpPr>
        <p:spPr>
          <a:xfrm>
            <a:off x="865239" y="3664438"/>
            <a:ext cx="2595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0A76A-9942-6067-7037-49D6F5BBDAEF}"/>
              </a:ext>
            </a:extLst>
          </p:cNvPr>
          <p:cNvSpPr txBox="1"/>
          <p:nvPr/>
        </p:nvSpPr>
        <p:spPr>
          <a:xfrm>
            <a:off x="865239" y="6178155"/>
            <a:ext cx="2595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730FD-01F6-FCC3-B254-B9F8DC939C29}"/>
              </a:ext>
            </a:extLst>
          </p:cNvPr>
          <p:cNvSpPr txBox="1"/>
          <p:nvPr/>
        </p:nvSpPr>
        <p:spPr>
          <a:xfrm>
            <a:off x="4129319" y="3047528"/>
            <a:ext cx="78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Compiling make directory to make sure solver works without any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20675-0234-03FE-808F-277AE823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25" y="2825176"/>
            <a:ext cx="3499386" cy="767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7EEEFF-F910-8C85-18F9-1FDB71516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07" y="4095325"/>
            <a:ext cx="3589822" cy="2071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EFDAB9-99BB-1F05-5747-3E5AD2288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05" y="3519782"/>
            <a:ext cx="7557036" cy="25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12137"/>
            <a:ext cx="1102974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Mesh Configuration with </a:t>
            </a:r>
            <a:r>
              <a:rPr lang="en-US" sz="4000" b="1" dirty="0" err="1">
                <a:solidFill>
                  <a:srgbClr val="00206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blockMeshDict</a:t>
            </a:r>
            <a:endParaRPr lang="en-US" sz="4000" b="1" dirty="0">
              <a:solidFill>
                <a:srgbClr val="00206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204327"/>
            <a:ext cx="11275553" cy="52415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Vertices: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coordinates of all vertices in the mesh.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vertex is specified as a vector of three components (x, y, z).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Blocks:</a:t>
            </a: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the hexahedral blocks that make up the mesh.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block is defined by listing the vertices in a specific order, followed by the number of cells in each direction (x, y, z).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grading parameter specifies how the cells are distributed within the block.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B0FF3-C69A-6D8F-9992-BC5821D5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477" y="1211388"/>
            <a:ext cx="2179509" cy="2217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799089-2921-20D0-494A-3D5A2D7F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984" y="5165950"/>
            <a:ext cx="474767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4D1535AD-0649-9447-AB37-DA7CFAEF5819}" vid="{A12A4C14-D0F4-CB43-A305-7B80F02CD5A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4D1535AD-0649-9447-AB37-DA7CFAEF5819}" vid="{B668C3E5-8119-094C-A1C2-76518EC95E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11937</TotalTime>
  <Words>1858</Words>
  <Application>Microsoft Office PowerPoint</Application>
  <PresentationFormat>Widescreen</PresentationFormat>
  <Paragraphs>177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Segoe UI</vt:lpstr>
      <vt:lpstr>Segoe UI Semibold</vt:lpstr>
      <vt:lpstr>Office Theme</vt:lpstr>
      <vt:lpstr>Custom Design</vt:lpstr>
      <vt:lpstr>Convection Diffusion Code in OpenFoam</vt:lpstr>
      <vt:lpstr>Convection-Diffusion Equation</vt:lpstr>
      <vt:lpstr>Code Development in OpenFOAM</vt:lpstr>
      <vt:lpstr>Header File</vt:lpstr>
      <vt:lpstr>Header File</vt:lpstr>
      <vt:lpstr>Source File</vt:lpstr>
      <vt:lpstr>Source Code Explanation</vt:lpstr>
      <vt:lpstr>Integration and Compilation</vt:lpstr>
      <vt:lpstr>Mesh Configuration with blockMeshDict</vt:lpstr>
      <vt:lpstr>Mesh Configuration with blockMeshDict</vt:lpstr>
      <vt:lpstr>Creating Mesh</vt:lpstr>
      <vt:lpstr>Running Simulation</vt:lpstr>
      <vt:lpstr>Test Case Setup</vt:lpstr>
      <vt:lpstr>0 Directory</vt:lpstr>
      <vt:lpstr>Boundary Conditions using Swak4Foam</vt:lpstr>
      <vt:lpstr>Constant Directory</vt:lpstr>
      <vt:lpstr>System Directory</vt:lpstr>
      <vt:lpstr>FvSchemes </vt:lpstr>
      <vt:lpstr>FvSchemes </vt:lpstr>
      <vt:lpstr>FvSolution</vt:lpstr>
      <vt:lpstr>decompasePar</vt:lpstr>
      <vt:lpstr>Running Simulation</vt:lpstr>
      <vt:lpstr>Results</vt:lpstr>
      <vt:lpstr>Running Simulation – Example 2</vt:lpstr>
      <vt:lpstr>Running Simulation – Example 2</vt:lpstr>
      <vt:lpstr>Running Simulation – Example 2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CFD Hands-on Workshop</dc:title>
  <dc:creator>Microsoft Office User</dc:creator>
  <cp:lastModifiedBy>FAIQ SHAHBAZ</cp:lastModifiedBy>
  <cp:revision>215</cp:revision>
  <dcterms:created xsi:type="dcterms:W3CDTF">2024-02-26T07:31:37Z</dcterms:created>
  <dcterms:modified xsi:type="dcterms:W3CDTF">2024-11-17T10:15:39Z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